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png" ContentType="image/png"/>
  <Default Extension="jpeg" ContentType="image/jpeg"/>
  <Default Extension="rels" ContentType="application/vnd.openxmlformats-package.relationshi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1.xml" ContentType="application/vnd.openxmlformats-officedocument.theme+xml"/>
  <Override PartName="/ppt/slides/slide14.xml" ContentType="application/vnd.openxmlformats-officedocument.presentationml.slide+xml"/>
  <Override PartName="/ppt/notesSlides/notesSlide6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22.xml" ContentType="application/vnd.openxmlformats-officedocument.presentationml.slide+xml"/>
  <Override PartName="/ppt/slides/slide35.xml" ContentType="application/vnd.openxmlformats-officedocument.presentationml.slide+xml"/>
  <Override PartName="/ppt/slides/slide17.xml" ContentType="application/vnd.openxmlformats-officedocument.presentationml.slide+xml"/>
  <Override PartName="/ppt/slides/slide30.xml" ContentType="application/vnd.openxmlformats-officedocument.presentationml.slide+xml"/>
  <Override PartName="/ppt/slides/slide38.xml" ContentType="application/vnd.openxmlformats-officedocument.presentationml.slide+xml"/>
  <Override PartName="/ppt/slides/slide43.xml" ContentType="application/vnd.openxmlformats-officedocument.presentationml.slide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slides/slide13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21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29.xml" ContentType="application/vnd.openxmlformats-officedocument.presentationml.slide+xml"/>
  <Override PartName="/ppt/slides/slide34.xml" ContentType="application/vnd.openxmlformats-officedocument.presentationml.slide+xml"/>
  <Override PartName="/ppt/slides/slide42.xml" ContentType="application/vnd.openxmlformats-officedocument.presentationml.slide+xml"/>
  <Override PartName="/customXml/item2.xml" ContentType="application/xml"/>
  <Override PartName="/customXml/itemProps2.xml" ContentType="application/vnd.openxmlformats-officedocument.customXmlProperties+xml"/>
  <Override PartName="/ppt/slides/slide1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7.xml" ContentType="application/vnd.openxmlformats-officedocument.presentationml.slide+xml"/>
  <Override PartName="/ppt/viewProps.xml" ContentType="application/vnd.openxmlformats-officedocument.presentationml.viewProps+xml"/>
  <Override PartName="/customXml/item1.xml" ContentType="application/xml"/>
  <Override PartName="/customXml/itemProps1.xml" ContentType="application/vnd.openxmlformats-officedocument.customXmlProperties+xml"/>
  <Override PartName="/ppt/slides/slide2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20.xml" ContentType="application/vnd.openxmlformats-officedocument.presentationml.slide+xml"/>
  <Override PartName="/ppt/slides/slide28.xml" ContentType="application/vnd.openxmlformats-officedocument.presentationml.slide+xml"/>
  <Override PartName="/ppt/slides/slide33.xml" ContentType="application/vnd.openxmlformats-officedocument.presentationml.slide+xml"/>
  <Override PartName="/ppt/slides/slide36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slide45.xml" ContentType="application/vnd.openxmlformats-officedocument.presentationml.slide+xml"/>
  <Override PartName="/ppt/slides/slide6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15.xml" ContentType="application/vnd.openxmlformats-officedocument.presentationml.slide+xml"/>
  <Override PartName="/ppt/slides/slide27.xml" ContentType="application/vnd.openxmlformats-officedocument.presentationml.slide+xml"/>
  <Override PartName="/ppt/slides/slide40.xml" ContentType="application/vnd.openxmlformats-officedocument.presentationml.slide+xml"/>
  <Override PartName="/ppt/commentAuthors.xml" ContentType="application/vnd.openxmlformats-officedocument.presentationml.commentAuthors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s/slide26.xml" ContentType="application/vnd.openxmlformats-officedocument.presentationml.slide+xml"/>
  <Override PartName="/ppt/slides/slide31.xml" ContentType="application/vnd.openxmlformats-officedocument.presentationml.slide+xml"/>
  <Override PartName="/ppt/slides/slide39.xml" ContentType="application/vnd.openxmlformats-officedocument.presentationml.slide+xml"/>
  <Override PartName="/ppt/slides/slide44.xml" ContentType="application/vnd.openxmlformats-officedocument.presentationml.slide+xml"/>
  <Override PartName="/ppt/notesSlides/notesSlide8.xml" ContentType="application/vnd.openxmlformats-officedocument.presentationml.notesSlide+xml"/>
  <Override PartName="/ppt/tableStyles.xml" ContentType="application/vnd.openxmlformats-officedocument.presentationml.tableStyles+xml"/>
  <Override PartName="/ppt/slides/slide4.xml" ContentType="application/vnd.openxmlformats-officedocument.presentationml.slide+xml"/>
  <Override PartName="/ppt/notesSlides/notesSlide2.xml" ContentType="application/vnd.openxmlformats-officedocument.presentationml.notesSlide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customXml/item3.xml" ContentType="application/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3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1" /><Relationship Type="http://schemas.openxmlformats.org/officeDocument/2006/relationships/custom-properties" Target="/docProps/custom.xml" Id="rId4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0"/>
  </p:notesMasterIdLst>
  <p:handoutMasterIdLst>
    <p:handoutMasterId r:id="rId51"/>
  </p:handoutMasterIdLst>
  <p:sldIdLst>
    <p:sldId id="327" r:id="rId5"/>
    <p:sldId id="330" r:id="rId6"/>
    <p:sldId id="298" r:id="rId7"/>
    <p:sldId id="262" r:id="rId8"/>
    <p:sldId id="263" r:id="rId9"/>
    <p:sldId id="299" r:id="rId10"/>
    <p:sldId id="302" r:id="rId11"/>
    <p:sldId id="264" r:id="rId12"/>
    <p:sldId id="266" r:id="rId13"/>
    <p:sldId id="265" r:id="rId14"/>
    <p:sldId id="276" r:id="rId15"/>
    <p:sldId id="303" r:id="rId16"/>
    <p:sldId id="333" r:id="rId17"/>
    <p:sldId id="277" r:id="rId18"/>
    <p:sldId id="334" r:id="rId19"/>
    <p:sldId id="269" r:id="rId20"/>
    <p:sldId id="304" r:id="rId21"/>
    <p:sldId id="305" r:id="rId22"/>
    <p:sldId id="307" r:id="rId23"/>
    <p:sldId id="306" r:id="rId24"/>
    <p:sldId id="308" r:id="rId25"/>
    <p:sldId id="270" r:id="rId26"/>
    <p:sldId id="309" r:id="rId27"/>
    <p:sldId id="310" r:id="rId28"/>
    <p:sldId id="311" r:id="rId29"/>
    <p:sldId id="312" r:id="rId30"/>
    <p:sldId id="314" r:id="rId31"/>
    <p:sldId id="313" r:id="rId32"/>
    <p:sldId id="315" r:id="rId33"/>
    <p:sldId id="316" r:id="rId34"/>
    <p:sldId id="317" r:id="rId35"/>
    <p:sldId id="335" r:id="rId36"/>
    <p:sldId id="296" r:id="rId37"/>
    <p:sldId id="318" r:id="rId38"/>
    <p:sldId id="319" r:id="rId39"/>
    <p:sldId id="336" r:id="rId40"/>
    <p:sldId id="322" r:id="rId41"/>
    <p:sldId id="323" r:id="rId42"/>
    <p:sldId id="324" r:id="rId43"/>
    <p:sldId id="337" r:id="rId44"/>
    <p:sldId id="289" r:id="rId45"/>
    <p:sldId id="320" r:id="rId46"/>
    <p:sldId id="274" r:id="rId47"/>
    <p:sldId id="275" r:id="rId48"/>
    <p:sldId id="338" r:id="rId49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55" autoAdjust="0"/>
    <p:restoredTop sz="85174"/>
  </p:normalViewPr>
  <p:slideViewPr>
    <p:cSldViewPr snapToGrid="0" snapToObjects="1">
      <p:cViewPr varScale="1">
        <p:scale>
          <a:sx n="62" d="100"/>
          <a:sy n="62" d="100"/>
        </p:scale>
        <p:origin x="1016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9.xml" Id="rId13" /><Relationship Type="http://schemas.openxmlformats.org/officeDocument/2006/relationships/slide" Target="/ppt/slides/slide14.xml" Id="rId18" /><Relationship Type="http://schemas.openxmlformats.org/officeDocument/2006/relationships/slide" Target="/ppt/slides/slide22.xml" Id="rId26" /><Relationship Type="http://schemas.openxmlformats.org/officeDocument/2006/relationships/slide" Target="/ppt/slides/slide35.xml" Id="rId39" /><Relationship Type="http://schemas.openxmlformats.org/officeDocument/2006/relationships/slide" Target="/ppt/slides/slide17.xml" Id="rId21" /><Relationship Type="http://schemas.openxmlformats.org/officeDocument/2006/relationships/slide" Target="/ppt/slides/slide30.xml" Id="rId34" /><Relationship Type="http://schemas.openxmlformats.org/officeDocument/2006/relationships/slide" Target="/ppt/slides/slide38.xml" Id="rId42" /><Relationship Type="http://schemas.openxmlformats.org/officeDocument/2006/relationships/slide" Target="/ppt/slides/slide43.xml" Id="rId47" /><Relationship Type="http://schemas.openxmlformats.org/officeDocument/2006/relationships/notesMaster" Target="/ppt/notesMasters/notesMaster1.xml" Id="rId50" /><Relationship Type="http://schemas.openxmlformats.org/officeDocument/2006/relationships/theme" Target="/ppt/theme/theme1.xml" Id="rId55" /><Relationship Type="http://schemas.openxmlformats.org/officeDocument/2006/relationships/slide" Target="/ppt/slides/slide3.xml" Id="rId7" /><Relationship Type="http://schemas.openxmlformats.org/officeDocument/2006/relationships/slide" Target="/ppt/slides/slide8.xml" Id="rId12" /><Relationship Type="http://schemas.openxmlformats.org/officeDocument/2006/relationships/slide" Target="/ppt/slides/slide13.xml" Id="rId17" /><Relationship Type="http://schemas.openxmlformats.org/officeDocument/2006/relationships/slide" Target="/ppt/slides/slide21.xml" Id="rId25" /><Relationship Type="http://schemas.openxmlformats.org/officeDocument/2006/relationships/slide" Target="/ppt/slides/slide29.xml" Id="rId33" /><Relationship Type="http://schemas.openxmlformats.org/officeDocument/2006/relationships/slide" Target="/ppt/slides/slide34.xml" Id="rId38" /><Relationship Type="http://schemas.openxmlformats.org/officeDocument/2006/relationships/slide" Target="/ppt/slides/slide42.xml" Id="rId46" /><Relationship Type="http://schemas.openxmlformats.org/officeDocument/2006/relationships/customXml" Target="/customXml/item2.xml" Id="rId2" /><Relationship Type="http://schemas.openxmlformats.org/officeDocument/2006/relationships/slide" Target="/ppt/slides/slide12.xml" Id="rId16" /><Relationship Type="http://schemas.openxmlformats.org/officeDocument/2006/relationships/slide" Target="/ppt/slides/slide16.xml" Id="rId20" /><Relationship Type="http://schemas.openxmlformats.org/officeDocument/2006/relationships/slide" Target="/ppt/slides/slide25.xml" Id="rId29" /><Relationship Type="http://schemas.openxmlformats.org/officeDocument/2006/relationships/slide" Target="/ppt/slides/slide37.xml" Id="rId41" /><Relationship Type="http://schemas.openxmlformats.org/officeDocument/2006/relationships/viewProps" Target="/ppt/viewProps.xml" Id="rId54" /><Relationship Type="http://schemas.openxmlformats.org/officeDocument/2006/relationships/customXml" Target="/customXml/item1.xml" Id="rId1" /><Relationship Type="http://schemas.openxmlformats.org/officeDocument/2006/relationships/slide" Target="/ppt/slides/slide2.xml" Id="rId6" /><Relationship Type="http://schemas.openxmlformats.org/officeDocument/2006/relationships/slide" Target="/ppt/slides/slide7.xml" Id="rId11" /><Relationship Type="http://schemas.openxmlformats.org/officeDocument/2006/relationships/slide" Target="/ppt/slides/slide20.xml" Id="rId24" /><Relationship Type="http://schemas.openxmlformats.org/officeDocument/2006/relationships/slide" Target="/ppt/slides/slide28.xml" Id="rId32" /><Relationship Type="http://schemas.openxmlformats.org/officeDocument/2006/relationships/slide" Target="/ppt/slides/slide33.xml" Id="rId37" /><Relationship Type="http://schemas.openxmlformats.org/officeDocument/2006/relationships/slide" Target="/ppt/slides/slide36.xml" Id="rId40" /><Relationship Type="http://schemas.openxmlformats.org/officeDocument/2006/relationships/slide" Target="/ppt/slides/slide41.xml" Id="rId45" /><Relationship Type="http://schemas.openxmlformats.org/officeDocument/2006/relationships/presProps" Target="/ppt/presProps.xml" Id="rId53" /><Relationship Type="http://schemas.openxmlformats.org/officeDocument/2006/relationships/slide" Target="/ppt/slides/slide1.xml" Id="rId5" /><Relationship Type="http://schemas.openxmlformats.org/officeDocument/2006/relationships/slide" Target="/ppt/slides/slide11.xml" Id="rId15" /><Relationship Type="http://schemas.openxmlformats.org/officeDocument/2006/relationships/slide" Target="/ppt/slides/slide19.xml" Id="rId23" /><Relationship Type="http://schemas.openxmlformats.org/officeDocument/2006/relationships/slide" Target="/ppt/slides/slide24.xml" Id="rId28" /><Relationship Type="http://schemas.openxmlformats.org/officeDocument/2006/relationships/slide" Target="/ppt/slides/slide32.xml" Id="rId36" /><Relationship Type="http://schemas.openxmlformats.org/officeDocument/2006/relationships/slide" Target="/ppt/slides/slide45.xml" Id="rId49" /><Relationship Type="http://schemas.openxmlformats.org/officeDocument/2006/relationships/slide" Target="/ppt/slides/slide6.xml" Id="rId10" /><Relationship Type="http://schemas.openxmlformats.org/officeDocument/2006/relationships/slide" Target="/ppt/slides/slide15.xml" Id="rId19" /><Relationship Type="http://schemas.openxmlformats.org/officeDocument/2006/relationships/slide" Target="/ppt/slides/slide27.xml" Id="rId31" /><Relationship Type="http://schemas.openxmlformats.org/officeDocument/2006/relationships/slide" Target="/ppt/slides/slide40.xml" Id="rId44" /><Relationship Type="http://schemas.openxmlformats.org/officeDocument/2006/relationships/commentAuthors" Target="/ppt/commentAuthors.xml" Id="rId52" /><Relationship Type="http://schemas.openxmlformats.org/officeDocument/2006/relationships/slideMaster" Target="/ppt/slideMasters/slideMaster1.xml" Id="rId4" /><Relationship Type="http://schemas.openxmlformats.org/officeDocument/2006/relationships/slide" Target="/ppt/slides/slide5.xml" Id="rId9" /><Relationship Type="http://schemas.openxmlformats.org/officeDocument/2006/relationships/slide" Target="/ppt/slides/slide10.xml" Id="rId14" /><Relationship Type="http://schemas.openxmlformats.org/officeDocument/2006/relationships/slide" Target="/ppt/slides/slide18.xml" Id="rId22" /><Relationship Type="http://schemas.openxmlformats.org/officeDocument/2006/relationships/slide" Target="/ppt/slides/slide23.xml" Id="rId27" /><Relationship Type="http://schemas.openxmlformats.org/officeDocument/2006/relationships/slide" Target="/ppt/slides/slide26.xml" Id="rId30" /><Relationship Type="http://schemas.openxmlformats.org/officeDocument/2006/relationships/slide" Target="/ppt/slides/slide31.xml" Id="rId35" /><Relationship Type="http://schemas.openxmlformats.org/officeDocument/2006/relationships/slide" Target="/ppt/slides/slide39.xml" Id="rId43" /><Relationship Type="http://schemas.openxmlformats.org/officeDocument/2006/relationships/slide" Target="/ppt/slides/slide44.xml" Id="rId48" /><Relationship Type="http://schemas.openxmlformats.org/officeDocument/2006/relationships/tableStyles" Target="/ppt/tableStyles.xml" Id="rId56" /><Relationship Type="http://schemas.openxmlformats.org/officeDocument/2006/relationships/slide" Target="/ppt/slides/slide4.xml" Id="rId8" /><Relationship Type="http://schemas.openxmlformats.org/officeDocument/2006/relationships/handoutMaster" Target="/ppt/handoutMasters/handoutMaster1.xml" Id="rId51" /><Relationship Type="http://schemas.openxmlformats.org/officeDocument/2006/relationships/customXml" Target="/customXml/item3.xml" Id="rId3" /></Relationships>
</file>

<file path=ppt/handoutMasters/_rels/handoutMaster1.xml.rels>&#65279;<?xml version="1.0" encoding="utf-8"?><Relationships xmlns="http://schemas.openxmlformats.org/package/2006/relationships"><Relationship Type="http://schemas.openxmlformats.org/officeDocument/2006/relationships/theme" Target="/ppt/theme/theme3.xml" Id="rId1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2.xml" Id="rId2" /><Relationship Type="http://schemas.openxmlformats.org/officeDocument/2006/relationships/notesMaster" Target="/ppt/notesMasters/notesMaster1.xml" Id="rId1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slide" Target="/ppt/slides/slide4.xml" Id="rId2" /><Relationship Type="http://schemas.openxmlformats.org/officeDocument/2006/relationships/notesMaster" Target="/ppt/notesMasters/notesMaster1.xml" Id="rId1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slide" Target="/ppt/slides/slide6.xml" Id="rId2" /><Relationship Type="http://schemas.openxmlformats.org/officeDocument/2006/relationships/notesMaster" Target="/ppt/notesMasters/notesMaster1.xml" Id="rId1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slide" Target="/ppt/slides/slide7.xml" Id="rId2" /><Relationship Type="http://schemas.openxmlformats.org/officeDocument/2006/relationships/notesMaster" Target="/ppt/notesMasters/notesMaster1.xml" Id="rId1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slide" Target="/ppt/slides/slide13.xml" Id="rId2" /><Relationship Type="http://schemas.openxmlformats.org/officeDocument/2006/relationships/notesMaster" Target="/ppt/notesMasters/notesMaster1.xml" Id="rId1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slide" Target="/ppt/slides/slide14.xml" Id="rId2" /><Relationship Type="http://schemas.openxmlformats.org/officeDocument/2006/relationships/notesMaster" Target="/ppt/notesMasters/notesMaster1.xml" Id="rId1" /></Relationships>
</file>

<file path=ppt/notesSlides/_rels/notesSlide7.xml.rels>&#65279;<?xml version="1.0" encoding="utf-8"?><Relationships xmlns="http://schemas.openxmlformats.org/package/2006/relationships"><Relationship Type="http://schemas.openxmlformats.org/officeDocument/2006/relationships/slide" Target="/ppt/slides/slide21.xml" Id="rId2" /><Relationship Type="http://schemas.openxmlformats.org/officeDocument/2006/relationships/notesMaster" Target="/ppt/notesMasters/notesMaster1.xml" Id="rId1" /></Relationships>
</file>

<file path=ppt/notesSlides/_rels/notesSlide8.xml.rels>&#65279;<?xml version="1.0" encoding="utf-8"?><Relationships xmlns="http://schemas.openxmlformats.org/package/2006/relationships"><Relationship Type="http://schemas.openxmlformats.org/officeDocument/2006/relationships/slide" Target="/ppt/slides/slide44.xml" Id="rId2" /><Relationship Type="http://schemas.openxmlformats.org/officeDocument/2006/relationships/notesMaster" Target="/ppt/notesMasters/notesMaster1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766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067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37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51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3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63545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3.xml" Id="rId13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12.xml" Id="rId12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1.xml" Id="rId1" /><Relationship Type="http://schemas.openxmlformats.org/officeDocument/2006/relationships/theme" Target="/ppt/theme/theme1.xml" Id="rId14" /></Relationships>
</file>

<file path=ppt/slideMasters/slideMaster1.xml><?xml version="1.0" encoding="utf-8"?>
<p:sldMaster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2.png" Id="rId3" /><Relationship Type="http://schemas.openxmlformats.org/officeDocument/2006/relationships/image" Target="/ppt/media/image1.jpeg" Id="rId2" /><Relationship Type="http://schemas.openxmlformats.org/officeDocument/2006/relationships/slideLayout" Target="/ppt/slideLayouts/slideLayout12.xml" Id="rId1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hyperlink" Target="https://github.com/pawanmehra/Capstone_DS_Coursera_Ass" TargetMode="External" Id="rId2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image" Target="/ppt/media/image14.png" Id="rId3" /><Relationship Type="http://schemas.openxmlformats.org/officeDocument/2006/relationships/slideLayout" Target="/ppt/slideLayouts/slideLayout1.xml" Id="rId1" /><Relationship Type="http://schemas.openxmlformats.org/officeDocument/2006/relationships/image" Target="/ppt/media/image17.png" Id="rId6" /><Relationship Type="http://schemas.openxmlformats.org/officeDocument/2006/relationships/image" Target="/ppt/media/image16.png" Id="rId5" /><Relationship Type="http://schemas.openxmlformats.org/officeDocument/2006/relationships/image" Target="/ppt/media/image15.png" Id="rId4" /><Relationship Type="http://schemas.openxmlformats.org/officeDocument/2006/relationships/hyperlink" Target="https://github.com/pawanmehra/Capstone_DS_Coursera_Ass" TargetMode="External" Id="rId2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hyperlink" Target="https://github.com/pawanmehra/Capstone_DS_Coursera_Ass" TargetMode="External" Id="rId2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notesSlide" Target="/ppt/notesSlides/notesSlide5.xml" Id="rId2" /><Relationship Type="http://schemas.openxmlformats.org/officeDocument/2006/relationships/slideLayout" Target="/ppt/slideLayouts/slideLayout1.xml" Id="rId1" /><Relationship Type="http://schemas.openxmlformats.org/officeDocument/2006/relationships/image" Target="/ppt/media/image18.png" Id="rId4" /><Relationship Type="http://schemas.openxmlformats.org/officeDocument/2006/relationships/hyperlink" Target="https://github.com/pawanmehra/Capstone_DS_Coursera_Ass" TargetMode="External" Id="rId3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notesSlide" Target="/ppt/notesSlides/notesSlide6.xml" Id="rId2" /><Relationship Type="http://schemas.openxmlformats.org/officeDocument/2006/relationships/slideLayout" Target="/ppt/slideLayouts/slideLayout1.xml" Id="rId1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image" Target="/ppt/media/image19.png" Id="rId2" /><Relationship Type="http://schemas.openxmlformats.org/officeDocument/2006/relationships/slideLayout" Target="/ppt/slideLayouts/slideLayout2.xml" Id="rId1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image" Target="/ppt/media/image20.jpeg" Id="rId2" /><Relationship Type="http://schemas.openxmlformats.org/officeDocument/2006/relationships/slideLayout" Target="/ppt/slideLayouts/slideLayout1.xml" Id="rId1" /></Relationships>
</file>

<file path=ppt/slides/_rels/slide17.xml.rels>&#65279;<?xml version="1.0" encoding="utf-8"?><Relationships xmlns="http://schemas.openxmlformats.org/package/2006/relationships"><Relationship Type="http://schemas.openxmlformats.org/officeDocument/2006/relationships/image" Target="/ppt/media/image12.png" Id="rId2" /><Relationship Type="http://schemas.openxmlformats.org/officeDocument/2006/relationships/slideLayout" Target="/ppt/slideLayouts/slideLayout1.xml" Id="rId1" /></Relationships>
</file>

<file path=ppt/slides/_rels/slide18.xml.rels>&#65279;<?xml version="1.0" encoding="utf-8"?><Relationships xmlns="http://schemas.openxmlformats.org/package/2006/relationships"><Relationship Type="http://schemas.openxmlformats.org/officeDocument/2006/relationships/image" Target="/ppt/media/image10.png" Id="rId2" /><Relationship Type="http://schemas.openxmlformats.org/officeDocument/2006/relationships/slideLayout" Target="/ppt/slideLayouts/slideLayout1.xml" Id="rId1" /></Relationships>
</file>

<file path=ppt/slides/_rels/slide19.xml.rels>&#65279;<?xml version="1.0" encoding="utf-8"?><Relationships xmlns="http://schemas.openxmlformats.org/package/2006/relationships"><Relationship Type="http://schemas.openxmlformats.org/officeDocument/2006/relationships/image" Target="/ppt/media/image8.png" Id="rId2" /><Relationship Type="http://schemas.openxmlformats.org/officeDocument/2006/relationships/slideLayout" Target="/ppt/slideLayouts/slideLayout1.xml" Id="rId1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3.png" Id="rId3" /><Relationship Type="http://schemas.openxmlformats.org/officeDocument/2006/relationships/notesSlide" Target="/ppt/notesSlides/notesSlide1.xml" Id="rId2" /><Relationship Type="http://schemas.openxmlformats.org/officeDocument/2006/relationships/slideLayout" Target="/ppt/slideLayouts/slideLayout1.xml" Id="rId1" /></Relationships>
</file>

<file path=ppt/slides/_rels/slide20.xml.rels>&#65279;<?xml version="1.0" encoding="utf-8"?><Relationships xmlns="http://schemas.openxmlformats.org/package/2006/relationships"><Relationship Type="http://schemas.openxmlformats.org/officeDocument/2006/relationships/image" Target="/ppt/media/image9.png" Id="rId2" /><Relationship Type="http://schemas.openxmlformats.org/officeDocument/2006/relationships/slideLayout" Target="/ppt/slideLayouts/slideLayout1.xml" Id="rId1" /></Relationships>
</file>

<file path=ppt/slides/_rels/slide21.xml.rels>&#65279;<?xml version="1.0" encoding="utf-8"?><Relationships xmlns="http://schemas.openxmlformats.org/package/2006/relationships"><Relationship Type="http://schemas.openxmlformats.org/officeDocument/2006/relationships/image" Target="/ppt/media/image13.png" Id="rId3" /><Relationship Type="http://schemas.openxmlformats.org/officeDocument/2006/relationships/notesSlide" Target="/ppt/notesSlides/notesSlide7.xml" Id="rId2" /><Relationship Type="http://schemas.openxmlformats.org/officeDocument/2006/relationships/slideLayout" Target="/ppt/slideLayouts/slideLayout1.xml" Id="rId1" /></Relationships>
</file>

<file path=ppt/slides/_rels/slide22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/Relationships>
</file>

<file path=ppt/slides/_rels/slide23.xml.rels>&#65279;<?xml version="1.0" encoding="utf-8"?><Relationships xmlns="http://schemas.openxmlformats.org/package/2006/relationships"><Relationship Type="http://schemas.openxmlformats.org/officeDocument/2006/relationships/image" Target="/ppt/media/image21.png" Id="rId2" /><Relationship Type="http://schemas.openxmlformats.org/officeDocument/2006/relationships/slideLayout" Target="/ppt/slideLayouts/slideLayout1.xml" Id="rId1" /></Relationships>
</file>

<file path=ppt/slides/_rels/slide24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/Relationships>
</file>

<file path=ppt/slides/_rels/slide25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/Relationships>
</file>

<file path=ppt/slides/_rels/slide26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/Relationships>
</file>

<file path=ppt/slides/_rels/slide27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/Relationships>
</file>

<file path=ppt/slides/_rels/slide28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/Relationships>
</file>

<file path=ppt/slides/_rels/slide29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4.jpeg" Id="rId2" /><Relationship Type="http://schemas.openxmlformats.org/officeDocument/2006/relationships/slideLayout" Target="/ppt/slideLayouts/slideLayout3.xml" Id="rId1" /></Relationships>
</file>

<file path=ppt/slides/_rels/slide30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/Relationships>
</file>

<file path=ppt/slides/_rels/slide3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/Relationships>
</file>

<file path=ppt/slides/_rels/slide32.xml.rels>&#65279;<?xml version="1.0" encoding="utf-8"?><Relationships xmlns="http://schemas.openxmlformats.org/package/2006/relationships"><Relationship Type="http://schemas.openxmlformats.org/officeDocument/2006/relationships/image" Target="/ppt/media/image22.png" Id="rId2" /><Relationship Type="http://schemas.openxmlformats.org/officeDocument/2006/relationships/slideLayout" Target="/ppt/slideLayouts/slideLayout1.xml" Id="rId1" /></Relationships>
</file>

<file path=ppt/slides/_rels/slide33.xml.rels>&#65279;<?xml version="1.0" encoding="utf-8"?><Relationships xmlns="http://schemas.openxmlformats.org/package/2006/relationships"><Relationship Type="http://schemas.openxmlformats.org/officeDocument/2006/relationships/image" Target="/ppt/media/image23.png" Id="rId2" /><Relationship Type="http://schemas.openxmlformats.org/officeDocument/2006/relationships/slideLayout" Target="/ppt/slideLayouts/slideLayout1.xml" Id="rId1" /></Relationships>
</file>

<file path=ppt/slides/_rels/slide34.xml.rels>&#65279;<?xml version="1.0" encoding="utf-8"?><Relationships xmlns="http://schemas.openxmlformats.org/package/2006/relationships"><Relationship Type="http://schemas.openxmlformats.org/officeDocument/2006/relationships/image" Target="/ppt/media/image15.png" Id="rId3" /><Relationship Type="http://schemas.openxmlformats.org/officeDocument/2006/relationships/image" Target="/ppt/media/image16.png" Id="rId2" /><Relationship Type="http://schemas.openxmlformats.org/officeDocument/2006/relationships/slideLayout" Target="/ppt/slideLayouts/slideLayout1.xml" Id="rId1" /></Relationships>
</file>

<file path=ppt/slides/_rels/slide35.xml.rels>&#65279;<?xml version="1.0" encoding="utf-8"?><Relationships xmlns="http://schemas.openxmlformats.org/package/2006/relationships"><Relationship Type="http://schemas.openxmlformats.org/officeDocument/2006/relationships/image" Target="/ppt/media/image17.png" Id="rId3" /><Relationship Type="http://schemas.openxmlformats.org/officeDocument/2006/relationships/image" Target="/ppt/media/image14.png" Id="rId2" /><Relationship Type="http://schemas.openxmlformats.org/officeDocument/2006/relationships/slideLayout" Target="/ppt/slideLayouts/slideLayout1.xml" Id="rId1" /></Relationships>
</file>

<file path=ppt/slides/_rels/slide36.xml.rels>&#65279;<?xml version="1.0" encoding="utf-8"?><Relationships xmlns="http://schemas.openxmlformats.org/package/2006/relationships"><Relationship Type="http://schemas.openxmlformats.org/officeDocument/2006/relationships/image" Target="/ppt/media/image24.jpeg" Id="rId2" /><Relationship Type="http://schemas.openxmlformats.org/officeDocument/2006/relationships/slideLayout" Target="/ppt/slideLayouts/slideLayout1.xml" Id="rId1" /></Relationships>
</file>

<file path=ppt/slides/_rels/slide37.xml.rels>&#65279;<?xml version="1.0" encoding="utf-8"?><Relationships xmlns="http://schemas.openxmlformats.org/package/2006/relationships"><Relationship Type="http://schemas.openxmlformats.org/officeDocument/2006/relationships/image" Target="/ppt/media/image25.png" Id="rId2" /><Relationship Type="http://schemas.openxmlformats.org/officeDocument/2006/relationships/slideLayout" Target="/ppt/slideLayouts/slideLayout1.xml" Id="rId1" /></Relationships>
</file>

<file path=ppt/slides/_rels/slide38.xml.rels>&#65279;<?xml version="1.0" encoding="utf-8"?><Relationships xmlns="http://schemas.openxmlformats.org/package/2006/relationships"><Relationship Type="http://schemas.openxmlformats.org/officeDocument/2006/relationships/image" Target="/ppt/media/image26.png" Id="rId2" /><Relationship Type="http://schemas.openxmlformats.org/officeDocument/2006/relationships/slideLayout" Target="/ppt/slideLayouts/slideLayout1.xml" Id="rId1" /></Relationships>
</file>

<file path=ppt/slides/_rels/slide39.xml.rels>&#65279;<?xml version="1.0" encoding="utf-8"?><Relationships xmlns="http://schemas.openxmlformats.org/package/2006/relationships"><Relationship Type="http://schemas.openxmlformats.org/officeDocument/2006/relationships/image" Target="/ppt/media/image27.png" Id="rId2" /><Relationship Type="http://schemas.openxmlformats.org/officeDocument/2006/relationships/slideLayout" Target="/ppt/slideLayouts/slideLayout1.xml" Id="rId1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3.png" Id="rId3" /><Relationship Type="http://schemas.openxmlformats.org/officeDocument/2006/relationships/notesSlide" Target="/ppt/notesSlides/notesSlide2.xml" Id="rId2" /><Relationship Type="http://schemas.openxmlformats.org/officeDocument/2006/relationships/slideLayout" Target="/ppt/slideLayouts/slideLayout1.xml" Id="rId1" /></Relationships>
</file>

<file path=ppt/slides/_rels/slide40.xml.rels>&#65279;<?xml version="1.0" encoding="utf-8"?><Relationships xmlns="http://schemas.openxmlformats.org/package/2006/relationships"><Relationship Type="http://schemas.openxmlformats.org/officeDocument/2006/relationships/image" Target="/ppt/media/image28.jpeg" Id="rId2" /><Relationship Type="http://schemas.openxmlformats.org/officeDocument/2006/relationships/slideLayout" Target="/ppt/slideLayouts/slideLayout1.xml" Id="rId1" /></Relationships>
</file>

<file path=ppt/slides/_rels/slide41.xml.rels>&#65279;<?xml version="1.0" encoding="utf-8"?><Relationships xmlns="http://schemas.openxmlformats.org/package/2006/relationships"><Relationship Type="http://schemas.openxmlformats.org/officeDocument/2006/relationships/image" Target="/ppt/media/image29.png" Id="rId2" /><Relationship Type="http://schemas.openxmlformats.org/officeDocument/2006/relationships/slideLayout" Target="/ppt/slideLayouts/slideLayout1.xml" Id="rId1" /></Relationships>
</file>

<file path=ppt/slides/_rels/slide42.xml.rels>&#65279;<?xml version="1.0" encoding="utf-8"?><Relationships xmlns="http://schemas.openxmlformats.org/package/2006/relationships"><Relationship Type="http://schemas.openxmlformats.org/officeDocument/2006/relationships/image" Target="/ppt/media/image30.png" Id="rId2" /><Relationship Type="http://schemas.openxmlformats.org/officeDocument/2006/relationships/slideLayout" Target="/ppt/slideLayouts/slideLayout1.xml" Id="rId1" /></Relationships>
</file>

<file path=ppt/slides/_rels/slide43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/Relationships>
</file>

<file path=ppt/slides/_rels/slide44.xml.rels>&#65279;<?xml version="1.0" encoding="utf-8"?><Relationships xmlns="http://schemas.openxmlformats.org/package/2006/relationships"><Relationship Type="http://schemas.openxmlformats.org/officeDocument/2006/relationships/notesSlide" Target="/ppt/notesSlides/notesSlide8.xml" Id="rId2" /><Relationship Type="http://schemas.openxmlformats.org/officeDocument/2006/relationships/slideLayout" Target="/ppt/slideLayouts/slideLayout1.xml" Id="rId1" /><Relationship Type="http://schemas.openxmlformats.org/officeDocument/2006/relationships/hyperlink" Target="https://cf-courses-data.s3.us.cloud-object-storage.appdomain.cloud/IBM-DS0321EN-SkillsNetwork/datasets/spacex_launch_dash.csv" TargetMode="External" Id="rId8" /><Relationship Type="http://schemas.openxmlformats.org/officeDocument/2006/relationships/hyperlink" Target="https://docs.spacexdata.com/" TargetMode="External" Id="rId3" /><Relationship Type="http://schemas.openxmlformats.org/officeDocument/2006/relationships/hyperlink" Target="https://cf-courses-data.s3.us.cloud-object-storage.appdomain.cloud/IBM-DS0321EN-SkillsNetwork/datasets/spacex_launch_geo.csv" TargetMode="External" Id="rId7" /><Relationship Type="http://schemas.openxmlformats.org/officeDocument/2006/relationships/hyperlink" Target="https://cf-courses-data.s3.us.cloud-object-storage.appdomain.cloud/IBM-DS0321EN-SkillsNetwork/datasets/dataset_part_2.cs" TargetMode="External" Id="rId6" /><Relationship Type="http://schemas.openxmlformats.org/officeDocument/2006/relationships/hyperlink" Target="https://en.wikipedia.org/w/index.php?title=List_of_Falcon_9_and_Falcon_Heavy_launches&amp;oldid=1027686922" TargetMode="External" Id="rId5" /><Relationship Type="http://schemas.openxmlformats.org/officeDocument/2006/relationships/hyperlink" Target="https://cf-courses-data.s3.us.cloud-object-storage.appdomain.cloud/IBM-DS0321EN-SkillsNetwork/datasets/dataset_part_1.cs" TargetMode="External" Id="rId4" /></Relationships>
</file>

<file path=ppt/slides/_rels/slide45.xml.rels>&#65279;<?xml version="1.0" encoding="utf-8"?><Relationships xmlns="http://schemas.openxmlformats.org/package/2006/relationships"><Relationship Type="http://schemas.openxmlformats.org/officeDocument/2006/relationships/image" Target="/ppt/media/image31.jpeg" Id="rId2" /><Relationship Type="http://schemas.openxmlformats.org/officeDocument/2006/relationships/slideLayout" Target="/ppt/slideLayouts/slideLayout13.xml" Id="rId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3.png" Id="rId2" /><Relationship Type="http://schemas.openxmlformats.org/officeDocument/2006/relationships/slideLayout" Target="/ppt/slideLayouts/slideLayout1.xml" Id="rId1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3.png" Id="rId3" /><Relationship Type="http://schemas.openxmlformats.org/officeDocument/2006/relationships/notesSlide" Target="/ppt/notesSlides/notesSlide3.xml" Id="rId2" /><Relationship Type="http://schemas.openxmlformats.org/officeDocument/2006/relationships/slideLayout" Target="/ppt/slideLayouts/slideLayout1.xml" Id="rId1" /><Relationship Type="http://schemas.openxmlformats.org/officeDocument/2006/relationships/image" Target="/ppt/media/image5.png" Id="rId5" /><Relationship Type="http://schemas.openxmlformats.org/officeDocument/2006/relationships/hyperlink" Target="https://github.com/pawanmehra/Capstone_DS_Coursera_Ass" TargetMode="External" Id="rId4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3.png" Id="rId3" /><Relationship Type="http://schemas.openxmlformats.org/officeDocument/2006/relationships/notesSlide" Target="/ppt/notesSlides/notesSlide4.xml" Id="rId2" /><Relationship Type="http://schemas.openxmlformats.org/officeDocument/2006/relationships/slideLayout" Target="/ppt/slideLayouts/slideLayout1.xml" Id="rId1" /><Relationship Type="http://schemas.openxmlformats.org/officeDocument/2006/relationships/image" Target="/ppt/media/image6.png" Id="rId5" /><Relationship Type="http://schemas.openxmlformats.org/officeDocument/2006/relationships/hyperlink" Target="https://github.com/pawanmehra/Capstone_DS_Coursera_Ass" TargetMode="External" Id="rId4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7.png" Id="rId3" /><Relationship Type="http://schemas.openxmlformats.org/officeDocument/2006/relationships/slideLayout" Target="/ppt/slideLayouts/slideLayout1.xml" Id="rId1" /><Relationship Type="http://schemas.openxmlformats.org/officeDocument/2006/relationships/hyperlink" Target="https://github.com/pawanmehra/Capstone_DS_Coursera_Ass" TargetMode="External" Id="rId2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13.png" Id="rId8" /><Relationship Type="http://schemas.openxmlformats.org/officeDocument/2006/relationships/image" Target="/ppt/media/image8.png" Id="rId3" /><Relationship Type="http://schemas.openxmlformats.org/officeDocument/2006/relationships/image" Target="/ppt/media/image12.png" Id="rId7" /><Relationship Type="http://schemas.openxmlformats.org/officeDocument/2006/relationships/slideLayout" Target="/ppt/slideLayouts/slideLayout1.xml" Id="rId1" /><Relationship Type="http://schemas.openxmlformats.org/officeDocument/2006/relationships/image" Target="/ppt/media/image11.png" Id="rId6" /><Relationship Type="http://schemas.openxmlformats.org/officeDocument/2006/relationships/image" Target="/ppt/media/image10.png" Id="rId5" /><Relationship Type="http://schemas.openxmlformats.org/officeDocument/2006/relationships/image" Target="/ppt/media/image9.png" Id="rId4" /><Relationship Type="http://schemas.openxmlformats.org/officeDocument/2006/relationships/hyperlink" Target="https://github.com/pawanmehra/Capstone_DS_Coursera_Ass" TargetMode="External" Id="rId2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Pawan Mehra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14 Jan 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28623"/>
            <a:ext cx="9745589" cy="476586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 Performed:</a:t>
            </a: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each unique launch site</a:t>
            </a:r>
            <a:endParaRPr lang="en-US" sz="1600" dirty="0">
              <a:solidFill>
                <a:schemeClr val="accent3">
                  <a:lumMod val="25000"/>
                </a:schemeClr>
              </a:solidFill>
              <a:cs typeface="Calibri"/>
            </a:endParaRP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Show 5 records where launch site names begin with 'CCA'</a:t>
            </a: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Display the total payload mass carried by boosters launched by 'NASA (CRS)'</a:t>
            </a: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Display the average payload mass carried by the v1.1 Falcon 9 booster</a:t>
            </a: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List the date of the first successful ground landing outcome</a:t>
            </a: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List the booster versions with successful outcomes landing on the drone ship with payloads between 4000kg and 6000kg.</a:t>
            </a: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List the number of successful and failed mission outcomes</a:t>
            </a: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List all of the booster versions that carried the max payload mass</a:t>
            </a: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List the month name, outcome, booster version, and launch site for missions with failure outcomes landing on a drone ship in 2015. </a:t>
            </a: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Calibri"/>
                <a:cs typeface="Calibri"/>
              </a:rPr>
              <a:t>Show the distribution of outcomes between June 4th, 2010 and March 20th, 2017</a:t>
            </a:r>
          </a:p>
          <a:p>
            <a:pPr marL="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hlinkClick r:id="rId2"/>
              </a:rPr>
              <a:t>GitHub Link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 find geographical patterns in the data the following items were marked on a map of launch sites: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Successful and Failed Launches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Distances between a launch site and proximate landmarks</a:t>
            </a:r>
          </a:p>
          <a:p>
            <a:pPr marL="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hlinkClick r:id="rId2"/>
              </a:rPr>
              <a:t>GitHub Link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 descr="A line on a pink surface&#10;&#10;Description automatically generated">
            <a:extLst>
              <a:ext uri="{FF2B5EF4-FFF2-40B4-BE49-F238E27FC236}">
                <a16:creationId xmlns:a16="http://schemas.microsoft.com/office/drawing/2014/main" id="{0037ACA3-FFA6-B01D-B732-EFF0C8587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016" y="5473026"/>
            <a:ext cx="3102864" cy="11057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1181E4-A92F-2CEC-FEFB-3EE02E7E1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7120" y="3361944"/>
            <a:ext cx="4023360" cy="24262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 descr="A map of the united states&#10;&#10;Description automatically generated">
            <a:extLst>
              <a:ext uri="{FF2B5EF4-FFF2-40B4-BE49-F238E27FC236}">
                <a16:creationId xmlns:a16="http://schemas.microsoft.com/office/drawing/2014/main" id="{0B07FA6E-DFF8-D868-6BDA-530F3E9907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7968" y="4193771"/>
            <a:ext cx="3334512" cy="20305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 descr="A map with a blue line&#10;&#10;Description automatically generated">
            <a:extLst>
              <a:ext uri="{FF2B5EF4-FFF2-40B4-BE49-F238E27FC236}">
                <a16:creationId xmlns:a16="http://schemas.microsoft.com/office/drawing/2014/main" id="{1FD839C0-AB2A-5A89-3767-ED4A6FDF21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6464" y="4525966"/>
            <a:ext cx="2871216" cy="13661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623669" cy="437572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 enable interactive exploration of the data, a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Dash dashboard was developed to include: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dropdown selector to choose a Launch Site, affecting:</a:t>
            </a:r>
          </a:p>
          <a:p>
            <a:pPr lvl="2"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§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pie chart</a:t>
            </a:r>
          </a:p>
          <a:p>
            <a:pPr lvl="3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sites selected: shows the breakdown of successful outcomes across all sites</a:t>
            </a:r>
            <a:endParaRPr lang="en-US" sz="1400" dirty="0">
              <a:solidFill>
                <a:schemeClr val="accent3">
                  <a:lumMod val="25000"/>
                </a:schemeClr>
              </a:solidFill>
              <a:cs typeface="Calibri"/>
            </a:endParaRPr>
          </a:p>
          <a:p>
            <a:pPr lvl="3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launch site selected: shows the breakdown of successful vs failed launches for the given site</a:t>
            </a:r>
          </a:p>
          <a:p>
            <a:pPr lvl="2"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§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scatter plot</a:t>
            </a:r>
          </a:p>
          <a:p>
            <a:pPr lvl="3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sites selected: shows outcome by payload mass and booster version for all sites</a:t>
            </a:r>
          </a:p>
          <a:p>
            <a:pPr lvl="3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launch site selected: shows outcome by payload mass and booster version for the given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Payload Mass range selector that filters data points on the scatter plot</a:t>
            </a:r>
          </a:p>
          <a:p>
            <a:pPr marL="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hlinkClick r:id="rId2"/>
              </a:rPr>
              <a:t>GitHub Link</a:t>
            </a:r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112629" cy="462565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Load data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Apply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StandardizedScaler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on X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Convert Y to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numpy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array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Split training and testing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test      hyperparameters for multiple algorithms:</a:t>
            </a:r>
            <a:endParaRPr lang="en-US" dirty="0">
              <a:solidFill>
                <a:schemeClr val="accent3">
                  <a:lumMod val="25000"/>
                </a:schemeClr>
              </a:solidFill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Logistic Regression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SVC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 Tree Classifier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 Neighbors Classifier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dirty="0">
                <a:hlinkClick r:id="rId3"/>
              </a:rPr>
              <a:t>GitHub Link</a:t>
            </a:r>
            <a:endParaRPr lang="en-US" sz="2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6" name="Picture 5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5742F7B5-4A0A-EB99-C7A0-EFF5EDB35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349" y="1237488"/>
            <a:ext cx="645040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322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906440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41757" y="5099304"/>
            <a:ext cx="10112058" cy="1220788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700"/>
              </a:spcBef>
              <a:buFont typeface="Arial"/>
              <a:buChar char="•"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sites show a mix of first stage landing successes and failures, with successes increasing over time. </a:t>
            </a:r>
            <a:endParaRPr lang="en-US" dirty="0"/>
          </a:p>
          <a:p>
            <a:pPr>
              <a:lnSpc>
                <a:spcPct val="100000"/>
              </a:lnSpc>
              <a:spcBef>
                <a:spcPts val="700"/>
              </a:spcBef>
              <a:buFont typeface="Arial"/>
              <a:buChar char="•"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Early flights predominantly resulted in failures, indicating improvements to technology or process.</a:t>
            </a:r>
          </a:p>
          <a:p>
            <a:pPr>
              <a:lnSpc>
                <a:spcPct val="100000"/>
              </a:lnSpc>
              <a:spcBef>
                <a:spcPts val="700"/>
              </a:spcBef>
              <a:buFont typeface="Arial"/>
              <a:buChar char="•"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While CCAFS SLC 40 has the most total flights, VAFB SLC 4E appears to have a relatively higher proportion of successful landing outcomes. 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of flight number&#10;&#10;Description automatically generated">
            <a:extLst>
              <a:ext uri="{FF2B5EF4-FFF2-40B4-BE49-F238E27FC236}">
                <a16:creationId xmlns:a16="http://schemas.microsoft.com/office/drawing/2014/main" id="{C6412D22-AE51-CD46-1FBB-0481C3353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" y="1451038"/>
            <a:ext cx="1066800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450175-92A1-6287-08BA-97F33983E6F9}"/>
              </a:ext>
            </a:extLst>
          </p:cNvPr>
          <p:cNvSpPr txBox="1">
            <a:spLocks/>
          </p:cNvSpPr>
          <p:nvPr/>
        </p:nvSpPr>
        <p:spPr>
          <a:xfrm>
            <a:off x="1041757" y="5099304"/>
            <a:ext cx="10112058" cy="1220788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  <a:buFont typeface="Arial"/>
              <a:buChar char="•"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sites show a wide range of payload weights, from light to heavy payloads.</a:t>
            </a:r>
            <a:endParaRPr lang="en-CA" sz="2200" dirty="0">
              <a:solidFill>
                <a:schemeClr val="accent3">
                  <a:lumMod val="25000"/>
                </a:schemeClr>
              </a:solidFill>
              <a:latin typeface="Abadi"/>
              <a:cs typeface="Calibri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Font typeface="Arial"/>
              <a:buChar char="•"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Early flights trend toward lighter payloads, representing the bulk of the landing failures. </a:t>
            </a:r>
          </a:p>
          <a:p>
            <a:pPr>
              <a:lnSpc>
                <a:spcPct val="100000"/>
              </a:lnSpc>
              <a:spcBef>
                <a:spcPts val="700"/>
              </a:spcBef>
              <a:buFont typeface="Arial"/>
              <a:buChar char="•"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suggests technological or operational improvements lead to a greater rate of success with heavier payloads.</a:t>
            </a:r>
          </a:p>
        </p:txBody>
      </p:sp>
      <p:pic>
        <p:nvPicPr>
          <p:cNvPr id="7" name="Picture 6" descr="A graph of a load mass&#10;&#10;Description automatically generated">
            <a:extLst>
              <a:ext uri="{FF2B5EF4-FFF2-40B4-BE49-F238E27FC236}">
                <a16:creationId xmlns:a16="http://schemas.microsoft.com/office/drawing/2014/main" id="{FE15F1CF-B0BD-C2C4-5D93-4CB772E63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" y="1343539"/>
            <a:ext cx="10515600" cy="364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DB933E7-2649-3D56-27E8-EEE40F0E9127}"/>
              </a:ext>
            </a:extLst>
          </p:cNvPr>
          <p:cNvSpPr txBox="1">
            <a:spLocks/>
          </p:cNvSpPr>
          <p:nvPr/>
        </p:nvSpPr>
        <p:spPr>
          <a:xfrm>
            <a:off x="1041757" y="5099304"/>
            <a:ext cx="10112058" cy="1220788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  <a:buFont typeface="Arial"/>
              <a:buChar char="•"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Some orbits, such as ES-L1, SSO, HEO, and GEO consistently show high success rates.</a:t>
            </a:r>
            <a:endParaRPr lang="en-CA" sz="2200" dirty="0">
              <a:solidFill>
                <a:schemeClr val="accent3">
                  <a:lumMod val="25000"/>
                </a:schemeClr>
              </a:solidFill>
              <a:latin typeface="Abadi"/>
              <a:cs typeface="Calibri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Font typeface="Arial"/>
              <a:buChar char="•"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Others such as GTO show more mixed outcomes, suggesting some orbit types may introduce operational or technological challenges.</a:t>
            </a:r>
          </a:p>
          <a:p>
            <a:pPr>
              <a:lnSpc>
                <a:spcPct val="100000"/>
              </a:lnSpc>
              <a:spcBef>
                <a:spcPts val="700"/>
              </a:spcBef>
              <a:buFont typeface="Arial"/>
              <a:buChar char="•"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With only one launch, there is not enough data for the SO orbit type to provide an accurate analysis.</a:t>
            </a:r>
          </a:p>
        </p:txBody>
      </p:sp>
      <p:pic>
        <p:nvPicPr>
          <p:cNvPr id="9" name="Picture 8" descr="A graph of a bar graph&#10;&#10;Description automatically generated">
            <a:extLst>
              <a:ext uri="{FF2B5EF4-FFF2-40B4-BE49-F238E27FC236}">
                <a16:creationId xmlns:a16="http://schemas.microsoft.com/office/drawing/2014/main" id="{BA8C415E-3B19-A856-6B83-05A56AA2E61E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081973" y="1860905"/>
            <a:ext cx="7520940" cy="272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CF2176-333D-E8F4-E993-A5872DE9C916}"/>
              </a:ext>
            </a:extLst>
          </p:cNvPr>
          <p:cNvSpPr txBox="1">
            <a:spLocks/>
          </p:cNvSpPr>
          <p:nvPr/>
        </p:nvSpPr>
        <p:spPr>
          <a:xfrm>
            <a:off x="973177" y="5205984"/>
            <a:ext cx="10112058" cy="122078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  <a:buFont typeface="Arial"/>
              <a:buChar char="•"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Many orbits are represented throughout the flight number range, some orbits are not attempted until later flights.</a:t>
            </a:r>
            <a:endParaRPr lang="en-CA" sz="2200" dirty="0">
              <a:solidFill>
                <a:schemeClr val="accent3">
                  <a:lumMod val="25000"/>
                </a:schemeClr>
              </a:solidFill>
              <a:latin typeface="Abadi"/>
              <a:cs typeface="Calibri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Font typeface="Arial"/>
              <a:buChar char="•"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is a noticeable improvement in landing success as flight numbers increase, indicating an accumulation of experience and ongoing improvements. </a:t>
            </a:r>
          </a:p>
        </p:txBody>
      </p:sp>
      <p:pic>
        <p:nvPicPr>
          <p:cNvPr id="8" name="Picture 7" descr="A graph of flight number&#10;&#10;Description automatically generated">
            <a:extLst>
              <a:ext uri="{FF2B5EF4-FFF2-40B4-BE49-F238E27FC236}">
                <a16:creationId xmlns:a16="http://schemas.microsoft.com/office/drawing/2014/main" id="{7ADD51C9-A0DE-3D37-4F41-481CC185C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1362437"/>
            <a:ext cx="10347960" cy="373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E12446-F1F0-7647-C0D7-D37C37B12139}"/>
              </a:ext>
            </a:extLst>
          </p:cNvPr>
          <p:cNvSpPr txBox="1">
            <a:spLocks/>
          </p:cNvSpPr>
          <p:nvPr/>
        </p:nvSpPr>
        <p:spPr>
          <a:xfrm>
            <a:off x="973177" y="5315712"/>
            <a:ext cx="10112058" cy="1220788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  <a:buFont typeface="Arial"/>
              <a:buChar char="•"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Many orbits are represented across a wide range of payload masses, but others like SSO, MEO, HEO and GEO show a generally lower range. </a:t>
            </a:r>
            <a:endParaRPr lang="en-CA" sz="2200">
              <a:solidFill>
                <a:schemeClr val="accent3">
                  <a:lumMod val="25000"/>
                </a:schemeClr>
              </a:solidFill>
              <a:latin typeface="Abadi"/>
              <a:cs typeface="Calibri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Font typeface="Arial"/>
              <a:buChar char="•"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Orbits with a constrained payload range, tend to show a higher rate of landing success. </a:t>
            </a:r>
          </a:p>
          <a:p>
            <a:pPr>
              <a:lnSpc>
                <a:spcPct val="100000"/>
              </a:lnSpc>
              <a:spcBef>
                <a:spcPts val="700"/>
              </a:spcBef>
              <a:buFont typeface="Arial"/>
              <a:buChar char="•"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While payload mass does not appear to directly determine mission success, its interplay with orbit suggests a significant correlation.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B4AFB3-3B08-393F-2EBD-3116369F9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688" y="1418825"/>
            <a:ext cx="10326624" cy="378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EFF0E3D-17FC-E7D6-363D-224A9C6DB223}"/>
              </a:ext>
            </a:extLst>
          </p:cNvPr>
          <p:cNvSpPr txBox="1">
            <a:spLocks/>
          </p:cNvSpPr>
          <p:nvPr/>
        </p:nvSpPr>
        <p:spPr>
          <a:xfrm>
            <a:off x="973177" y="5315712"/>
            <a:ext cx="10112058" cy="122078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700"/>
              </a:spcBef>
              <a:buFont typeface="Arial"/>
              <a:buChar char="•"/>
            </a:pPr>
            <a:r>
              <a:rPr lang="en-CA" sz="1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Yearly trend shows a consistent progression from early challenges to high reliability in first stage landings over time. </a:t>
            </a:r>
            <a:endParaRPr lang="en-CA" sz="1900" dirty="0">
              <a:solidFill>
                <a:schemeClr val="accent3">
                  <a:lumMod val="25000"/>
                </a:schemeClr>
              </a:solidFill>
              <a:latin typeface="Abadi"/>
              <a:cs typeface="Calibri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Font typeface="Arial"/>
              <a:buChar char="•"/>
            </a:pPr>
            <a:r>
              <a:rPr lang="en-CA" sz="1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2016 onward, SpaceX experienced year over year improvement in success rate with a minor setback in 2018. </a:t>
            </a:r>
          </a:p>
        </p:txBody>
      </p:sp>
      <p:pic>
        <p:nvPicPr>
          <p:cNvPr id="9" name="Picture 8" descr="A graph showing the growth of a company&#10;&#10;Description automatically generated">
            <a:extLst>
              <a:ext uri="{FF2B5EF4-FFF2-40B4-BE49-F238E27FC236}">
                <a16:creationId xmlns:a16="http://schemas.microsoft.com/office/drawing/2014/main" id="{7594F78D-BBAC-071A-DE51-68E629830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028" y="1511978"/>
            <a:ext cx="8551943" cy="316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There are four unique Launch Sites</a:t>
            </a:r>
            <a:endParaRPr lang="en-US" sz="20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CCAFS LC-40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VAFB SLC-4E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KSC LC-39A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cs typeface="Calibri"/>
              </a:rPr>
              <a:t>CCAFS SLC-40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SELECT DISTINCT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Launch_Site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 from SPACEXTABLE;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79321"/>
            <a:ext cx="9745589" cy="453421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First five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SELECT * FROM SPACEXTABLE WHERE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Launch_Site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 LIKE 'CCA%' LIMIT 5;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Picture 1" descr="A screenshot of a video game&#10;&#10;Description automatically generated">
            <a:extLst>
              <a:ext uri="{FF2B5EF4-FFF2-40B4-BE49-F238E27FC236}">
                <a16:creationId xmlns:a16="http://schemas.microsoft.com/office/drawing/2014/main" id="{F0F66DEA-F5AE-307B-67F0-BA9DEDC80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96" y="2211607"/>
            <a:ext cx="10655808" cy="243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total payload carried by boosters from NASA (CRS) is </a:t>
            </a:r>
            <a:r>
              <a:rPr lang="en-US" sz="2200" b="1" dirty="0">
                <a:solidFill>
                  <a:srgbClr val="0948CB"/>
                </a:solidFill>
                <a:latin typeface="Abadi"/>
              </a:rPr>
              <a:t>45,596kg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  <a:endParaRPr lang="en-US"/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SELECT SUM(PAYLOAD_MASS__KG_) AS TOTAL_PAYLOAD 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 FROM SPACEXTABLE WHERE Customer = 'NASA (CRS)';</a:t>
            </a:r>
            <a:endParaRPr lang="en-US" sz="200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average payload mass carried by booster version F9 v1.1 is </a:t>
            </a:r>
            <a:r>
              <a:rPr lang="en-US" sz="2200" b="1" dirty="0">
                <a:solidFill>
                  <a:srgbClr val="0948CB"/>
                </a:solidFill>
                <a:latin typeface="Abadi"/>
              </a:rPr>
              <a:t>2,534.67kg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  <a:endParaRPr lang="en-US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SELECT AVG(PAYLOAD_MASS__KG_) AS AVG_PAYLOAD_MASS 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 FROM SPACEXTABLE WHERE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Booster_Version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 LIKE 'F9 v1.1%';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8991209" cy="438181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first successful landing outcome on ground pad occurred on </a:t>
            </a:r>
            <a:r>
              <a:rPr lang="en-US" sz="2200" b="1" dirty="0">
                <a:solidFill>
                  <a:srgbClr val="0948CB"/>
                </a:solidFill>
                <a:latin typeface="Abadi"/>
              </a:rPr>
              <a:t>December 22nd, 2015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  <a:endParaRPr lang="en-US">
              <a:solidFill>
                <a:schemeClr val="accent3">
                  <a:lumMod val="25000"/>
                </a:schemeClr>
              </a:solidFill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SELECT MIN(Date) as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LaunchDate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</a:t>
            </a: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 FROM SPACEXTABLE </a:t>
            </a: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 WHERE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Landing_Outcome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 = 'Success (ground pad)';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Courier New"/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625658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boosters which have successfully landed on drone ship and had payload mass greater than 4000 but less than 6000 are: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SELECT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, PAYLOAD_MASS__KG_ 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 FROM SPACEXTABLE </a:t>
            </a:r>
            <a:endParaRPr lang="en-US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 WHERE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 = 'Success (drone ship)' </a:t>
            </a:r>
            <a:endParaRPr lang="en-US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   AND PAYLOAD_MASS__KG_ BETWEEN 4000 AND 6000;</a:t>
            </a:r>
            <a:endParaRPr lang="en-US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 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23780F9-28E5-8558-4D13-5805995319BA}"/>
              </a:ext>
            </a:extLst>
          </p:cNvPr>
          <p:cNvGraphicFramePr>
            <a:graphicFrameLocks noGrp="1"/>
          </p:cNvGraphicFramePr>
          <p:nvPr/>
        </p:nvGraphicFramePr>
        <p:xfrm>
          <a:off x="1118623" y="2654808"/>
          <a:ext cx="5181598" cy="175259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90799">
                  <a:extLst>
                    <a:ext uri="{9D8B030D-6E8A-4147-A177-3AD203B41FA5}">
                      <a16:colId xmlns:a16="http://schemas.microsoft.com/office/drawing/2014/main" val="2825184201"/>
                    </a:ext>
                  </a:extLst>
                </a:gridCol>
                <a:gridCol w="2590799">
                  <a:extLst>
                    <a:ext uri="{9D8B030D-6E8A-4147-A177-3AD203B41FA5}">
                      <a16:colId xmlns:a16="http://schemas.microsoft.com/office/drawing/2014/main" val="29009396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effectLst/>
                        </a:rPr>
                        <a:t>Booster</a:t>
                      </a:r>
                    </a:p>
                  </a:txBody>
                  <a:tcPr marL="76200" marR="76200" marT="38099" marB="38099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>
                          <a:effectLst/>
                        </a:rPr>
                        <a:t>Payload Mass</a:t>
                      </a:r>
                    </a:p>
                  </a:txBody>
                  <a:tcPr marL="76200" marR="76200" marT="38099" marB="38099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33449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FT B1022</a:t>
                      </a:r>
                    </a:p>
                  </a:txBody>
                  <a:tcPr marL="76200" marR="76200" marT="38100" marB="3810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4,696kg</a:t>
                      </a:r>
                    </a:p>
                  </a:txBody>
                  <a:tcPr marL="76200" marR="76200" marT="38100" marB="3810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2437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FT B1026</a:t>
                      </a:r>
                    </a:p>
                  </a:txBody>
                  <a:tcPr marL="76200" marR="76200" marT="38100" marB="3810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4,600kg</a:t>
                      </a:r>
                    </a:p>
                  </a:txBody>
                  <a:tcPr marL="76200" marR="76200" marT="38100" marB="3810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5841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FT B1021.2</a:t>
                      </a:r>
                    </a:p>
                  </a:txBody>
                  <a:tcPr marL="76200" marR="76200" marT="38100" marB="3810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5,300kg</a:t>
                      </a:r>
                    </a:p>
                  </a:txBody>
                  <a:tcPr marL="76200" marR="76200" marT="38100" marB="3810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57731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F9 FT B1031.2</a:t>
                      </a:r>
                    </a:p>
                  </a:txBody>
                  <a:tcPr marL="76200" marR="76200" marT="38100" marB="3810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5,200kg</a:t>
                      </a:r>
                    </a:p>
                  </a:txBody>
                  <a:tcPr marL="76200" marR="76200" marT="38100" marB="3810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7466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SELECT CASE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   WHEN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Mission_Outcome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 LIKE 'Success%' THEN 'Success'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   WHEN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Mission_Outcome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 LIKE 'Failure%' THEN 'Failure'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END as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Mission_Status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, COUNT(*)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FROM SPACEXTABLE 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GROUP BY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Mission_Status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;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C6C581E-BB5E-20FE-DDC0-6C2279F0B397}"/>
              </a:ext>
            </a:extLst>
          </p:cNvPr>
          <p:cNvGraphicFramePr>
            <a:graphicFrameLocks noGrp="1"/>
          </p:cNvGraphicFramePr>
          <p:nvPr/>
        </p:nvGraphicFramePr>
        <p:xfrm>
          <a:off x="1298448" y="2566416"/>
          <a:ext cx="5836918" cy="113995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918459">
                  <a:extLst>
                    <a:ext uri="{9D8B030D-6E8A-4147-A177-3AD203B41FA5}">
                      <a16:colId xmlns:a16="http://schemas.microsoft.com/office/drawing/2014/main" val="2767736363"/>
                    </a:ext>
                  </a:extLst>
                </a:gridCol>
                <a:gridCol w="2918459">
                  <a:extLst>
                    <a:ext uri="{9D8B030D-6E8A-4147-A177-3AD203B41FA5}">
                      <a16:colId xmlns:a16="http://schemas.microsoft.com/office/drawing/2014/main" val="2674799762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Mission Status</a:t>
                      </a:r>
                    </a:p>
                  </a:txBody>
                  <a:tcPr marL="76200" marR="76200" marT="38100" marB="3810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Count</a:t>
                      </a:r>
                    </a:p>
                  </a:txBody>
                  <a:tcPr marL="76200" marR="76200" marT="38100" marB="3810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7358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Failure</a:t>
                      </a:r>
                    </a:p>
                  </a:txBody>
                  <a:tcPr marL="76200" marR="76200" marT="38100" marB="3810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7068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Success</a:t>
                      </a:r>
                    </a:p>
                  </a:txBody>
                  <a:tcPr marL="76200" marR="76200" marT="38100" marB="3810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100</a:t>
                      </a:r>
                    </a:p>
                  </a:txBody>
                  <a:tcPr marL="76200" marR="76200" marT="38100" marB="3810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0239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6971909" cy="43513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maximum payload sent was </a:t>
            </a:r>
            <a:r>
              <a:rPr lang="en-US" sz="2200" b="1" dirty="0">
                <a:solidFill>
                  <a:srgbClr val="0948CB"/>
                </a:solidFill>
                <a:latin typeface="Abadi"/>
              </a:rPr>
              <a:t>15,600kg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  <a:endParaRPr lang="en-US" dirty="0">
              <a:solidFill>
                <a:schemeClr val="accent3">
                  <a:lumMod val="25000"/>
                </a:schemeClr>
              </a:solidFill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boosters that carried the maximum payload are: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7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SELECT 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>
              <a:spcBef>
                <a:spcPts val="7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 DISTINCT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Booster_Version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,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>
              <a:spcBef>
                <a:spcPts val="7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 PAYLOAD_MASS__KG_ 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>
              <a:spcBef>
                <a:spcPts val="7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FROM SPACEXTABLE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>
              <a:spcBef>
                <a:spcPts val="7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 WHERE PAYLOAD_MASS__KG_ = (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>
              <a:spcBef>
                <a:spcPts val="7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   SELECT MAX(PAYLOAD_MASS__KG_) FROM SPACEXTABLE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>
              <a:spcBef>
                <a:spcPts val="7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 )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>
              <a:spcBef>
                <a:spcPts val="7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ORDER BY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Booster_Version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;</a:t>
            </a:r>
            <a:endParaRPr lang="en-US" sz="180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46A4D17-B1FE-3266-9DFE-FC9A986CFF2B}"/>
              </a:ext>
            </a:extLst>
          </p:cNvPr>
          <p:cNvGraphicFramePr>
            <a:graphicFrameLocks noGrp="1"/>
          </p:cNvGraphicFramePr>
          <p:nvPr/>
        </p:nvGraphicFramePr>
        <p:xfrm>
          <a:off x="7760208" y="1610868"/>
          <a:ext cx="2974845" cy="457167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974845">
                  <a:extLst>
                    <a:ext uri="{9D8B030D-6E8A-4147-A177-3AD203B41FA5}">
                      <a16:colId xmlns:a16="http://schemas.microsoft.com/office/drawing/2014/main" val="2632272180"/>
                    </a:ext>
                  </a:extLst>
                </a:gridCol>
              </a:tblGrid>
              <a:tr h="3516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</a:rPr>
                        <a:t>Booster Version</a:t>
                      </a:r>
                    </a:p>
                  </a:txBody>
                  <a:tcPr marL="76200" marR="76200" marT="38100" marB="3810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9624062"/>
                  </a:ext>
                </a:extLst>
              </a:tr>
              <a:tr h="351667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F9 B5 B1048.4</a:t>
                      </a:r>
                    </a:p>
                  </a:txBody>
                  <a:tcPr marL="76200" marR="76200" marT="38100" marB="3810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765037"/>
                  </a:ext>
                </a:extLst>
              </a:tr>
              <a:tr h="351667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F9 B5 B1048.5</a:t>
                      </a:r>
                    </a:p>
                  </a:txBody>
                  <a:tcPr marL="76200" marR="76200" marT="38100" marB="3810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508316"/>
                  </a:ext>
                </a:extLst>
              </a:tr>
              <a:tr h="351667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F9 B5 B1049.4</a:t>
                      </a:r>
                    </a:p>
                  </a:txBody>
                  <a:tcPr marL="76200" marR="76200" marT="38100" marB="3810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5297996"/>
                  </a:ext>
                </a:extLst>
              </a:tr>
              <a:tr h="351667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F9 B5 B1049.5</a:t>
                      </a:r>
                    </a:p>
                  </a:txBody>
                  <a:tcPr marL="76200" marR="76200" marT="38100" marB="3810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2773067"/>
                  </a:ext>
                </a:extLst>
              </a:tr>
              <a:tr h="351667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F9 B5 B1049.7</a:t>
                      </a:r>
                    </a:p>
                  </a:txBody>
                  <a:tcPr marL="76200" marR="76200" marT="38100" marB="3810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7359614"/>
                  </a:ext>
                </a:extLst>
              </a:tr>
              <a:tr h="351667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F9 B5 B1051.3</a:t>
                      </a:r>
                    </a:p>
                  </a:txBody>
                  <a:tcPr marL="76200" marR="76200" marT="38100" marB="3810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0097640"/>
                  </a:ext>
                </a:extLst>
              </a:tr>
              <a:tr h="351667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F9 B5 B1051.4</a:t>
                      </a:r>
                    </a:p>
                  </a:txBody>
                  <a:tcPr marL="76200" marR="76200" marT="38100" marB="3810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4932801"/>
                  </a:ext>
                </a:extLst>
              </a:tr>
              <a:tr h="351667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F9 B5 B1051.6</a:t>
                      </a:r>
                    </a:p>
                  </a:txBody>
                  <a:tcPr marL="76200" marR="76200" marT="38100" marB="3810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5816399"/>
                  </a:ext>
                </a:extLst>
              </a:tr>
              <a:tr h="351667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F9 B5 B1056.4</a:t>
                      </a:r>
                    </a:p>
                  </a:txBody>
                  <a:tcPr marL="76200" marR="76200" marT="38100" marB="3810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664911"/>
                  </a:ext>
                </a:extLst>
              </a:tr>
              <a:tr h="351667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F9 B5 B1058.3</a:t>
                      </a:r>
                    </a:p>
                  </a:txBody>
                  <a:tcPr marL="76200" marR="76200" marT="38100" marB="3810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495630"/>
                  </a:ext>
                </a:extLst>
              </a:tr>
              <a:tr h="351667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F9 B5 B1060.2</a:t>
                      </a:r>
                    </a:p>
                  </a:txBody>
                  <a:tcPr marL="76200" marR="76200" marT="38100" marB="3810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475710"/>
                  </a:ext>
                </a:extLst>
              </a:tr>
              <a:tr h="351667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effectLst/>
                        </a:rPr>
                        <a:t>F9 B5 B1060.3</a:t>
                      </a:r>
                    </a:p>
                  </a:txBody>
                  <a:tcPr marL="76200" marR="76200" marT="38100" marB="38100"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6144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of failed landing outcomes in drone ship, their booster versions, and launch site names for in year 2015: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cs typeface="Courier New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rgbClr val="292929"/>
              </a:solidFill>
              <a:latin typeface="Courier New"/>
              <a:cs typeface="Courier New"/>
            </a:endParaRPr>
          </a:p>
          <a:p>
            <a:pPr>
              <a:buNone/>
            </a:pPr>
            <a:endParaRPr lang="en-US" sz="1200" dirty="0">
              <a:solidFill>
                <a:srgbClr val="000000"/>
              </a:solidFill>
              <a:latin typeface="Courier New"/>
              <a:ea typeface="+mn-lt"/>
              <a:cs typeface="Courier New"/>
            </a:endParaRPr>
          </a:p>
          <a:p>
            <a:pPr indent="0">
              <a:lnSpc>
                <a:spcPct val="20000"/>
              </a:lnSpc>
              <a:spcBef>
                <a:spcPts val="7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SELECT 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 indent="0">
              <a:lnSpc>
                <a:spcPct val="20000"/>
              </a:lnSpc>
              <a:spcBef>
                <a:spcPts val="7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   CASE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strftime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('%m', Date) 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indent="0">
              <a:lnSpc>
                <a:spcPct val="20000"/>
              </a:lnSpc>
              <a:spcBef>
                <a:spcPts val="7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       WHEN '01' THEN 'January' 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indent="0">
              <a:lnSpc>
                <a:spcPct val="20000"/>
              </a:lnSpc>
              <a:spcBef>
                <a:spcPts val="7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       WHEN '02' THEN 'February' 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indent="0">
              <a:lnSpc>
                <a:spcPct val="20000"/>
              </a:lnSpc>
              <a:spcBef>
                <a:spcPts val="7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       WHEN '03' THEN 'March' 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indent="0">
              <a:lnSpc>
                <a:spcPct val="20000"/>
              </a:lnSpc>
              <a:spcBef>
                <a:spcPts val="7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       WHEN '04' THEN 'April' 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indent="0">
              <a:lnSpc>
                <a:spcPct val="20000"/>
              </a:lnSpc>
              <a:spcBef>
                <a:spcPts val="7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       WHEN '05' THEN 'May' 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indent="0">
              <a:lnSpc>
                <a:spcPct val="20000"/>
              </a:lnSpc>
              <a:spcBef>
                <a:spcPts val="7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       WHEN '06' THEN 'June' 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indent="0">
              <a:lnSpc>
                <a:spcPct val="20000"/>
              </a:lnSpc>
              <a:spcBef>
                <a:spcPts val="7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       WHEN '07' THEN 'July' 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indent="0">
              <a:lnSpc>
                <a:spcPct val="20000"/>
              </a:lnSpc>
              <a:spcBef>
                <a:spcPts val="7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       WHEN '08' THEN 'August' 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indent="0">
              <a:lnSpc>
                <a:spcPct val="20000"/>
              </a:lnSpc>
              <a:spcBef>
                <a:spcPts val="7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       WHEN '09' THEN 'September' 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indent="0">
              <a:lnSpc>
                <a:spcPct val="20000"/>
              </a:lnSpc>
              <a:spcBef>
                <a:spcPts val="7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       WHEN '10' THEN 'October' 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indent="0">
              <a:lnSpc>
                <a:spcPct val="20000"/>
              </a:lnSpc>
              <a:spcBef>
                <a:spcPts val="7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       WHEN '11' THEN 'November' 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indent="0">
              <a:lnSpc>
                <a:spcPct val="20000"/>
              </a:lnSpc>
              <a:spcBef>
                <a:spcPts val="7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       WHEN '12' THEN 'December'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indent="0">
              <a:lnSpc>
                <a:spcPct val="20000"/>
              </a:lnSpc>
              <a:spcBef>
                <a:spcPts val="7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   END as Month, 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indent="0">
              <a:lnSpc>
                <a:spcPct val="20000"/>
              </a:lnSpc>
              <a:spcBef>
                <a:spcPts val="7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  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Landing_Outcome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,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Booster_Version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,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Launch_Site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, Date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indent="0">
              <a:lnSpc>
                <a:spcPct val="20000"/>
              </a:lnSpc>
              <a:spcBef>
                <a:spcPts val="7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FROM SPACEXTABLE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marL="0" indent="0">
              <a:lnSpc>
                <a:spcPct val="20000"/>
              </a:lnSpc>
              <a:spcBef>
                <a:spcPts val="700"/>
              </a:spcBef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WHERE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strftime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('%Y', Date) = '2015' AND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Landing_Outcome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 = 'Failure (drone ship)';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9F08CA9-74BD-B445-101D-FE1868CCC563}"/>
              </a:ext>
            </a:extLst>
          </p:cNvPr>
          <p:cNvGraphicFramePr>
            <a:graphicFrameLocks noGrp="1"/>
          </p:cNvGraphicFramePr>
          <p:nvPr/>
        </p:nvGraphicFramePr>
        <p:xfrm>
          <a:off x="1773936" y="2673130"/>
          <a:ext cx="8510012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503">
                  <a:extLst>
                    <a:ext uri="{9D8B030D-6E8A-4147-A177-3AD203B41FA5}">
                      <a16:colId xmlns:a16="http://schemas.microsoft.com/office/drawing/2014/main" val="2665883230"/>
                    </a:ext>
                  </a:extLst>
                </a:gridCol>
                <a:gridCol w="2127503">
                  <a:extLst>
                    <a:ext uri="{9D8B030D-6E8A-4147-A177-3AD203B41FA5}">
                      <a16:colId xmlns:a16="http://schemas.microsoft.com/office/drawing/2014/main" val="1017239682"/>
                    </a:ext>
                  </a:extLst>
                </a:gridCol>
                <a:gridCol w="2127503">
                  <a:extLst>
                    <a:ext uri="{9D8B030D-6E8A-4147-A177-3AD203B41FA5}">
                      <a16:colId xmlns:a16="http://schemas.microsoft.com/office/drawing/2014/main" val="865439106"/>
                    </a:ext>
                  </a:extLst>
                </a:gridCol>
                <a:gridCol w="2127503">
                  <a:extLst>
                    <a:ext uri="{9D8B030D-6E8A-4147-A177-3AD203B41FA5}">
                      <a16:colId xmlns:a16="http://schemas.microsoft.com/office/drawing/2014/main" val="1125592574"/>
                    </a:ext>
                  </a:extLst>
                </a:gridCol>
              </a:tblGrid>
              <a:tr h="365759">
                <a:tc>
                  <a:txBody>
                    <a:bodyPr/>
                    <a:lstStyle/>
                    <a:p>
                      <a:r>
                        <a:rPr lang="en-US" dirty="0"/>
                        <a:t>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Launch Site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599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January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Failure (drone ship)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F9 v1.1 B1012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CCAFS LC-40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76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April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Failure (drone ship)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F9 v1.1 B1015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CCAFS LC-40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915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6319637" cy="439401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between the date 2010-06-04 and 2017-03-20, in descending order:</a:t>
            </a:r>
          </a:p>
          <a:p>
            <a:pPr marL="0" indent="457200">
              <a:lnSpc>
                <a:spcPct val="100000"/>
              </a:lnSpc>
              <a:spcBef>
                <a:spcPts val="1400"/>
              </a:spcBef>
              <a:buNone/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 indent="45720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SELECT 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 indent="45720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Landing_Outcome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,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 indent="45720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 COUNT(*) as Count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 indent="45720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FROM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SPACEXTABLE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 indent="45720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WHERE 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 indent="45720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 Date BETWEEN 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 indent="45720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    '2010-06-04' AND '2017-03-20'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  <a:p>
            <a:pPr indent="45720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GROUP BY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Landing_Outcome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Courier New"/>
              <a:ea typeface="+mn-lt"/>
              <a:cs typeface="Courier New"/>
            </a:endParaRPr>
          </a:p>
          <a:p>
            <a:pPr indent="457200">
              <a:lnSpc>
                <a:spcPct val="100000"/>
              </a:lnSpc>
              <a:buNone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Courier New"/>
                <a:ea typeface="+mn-lt"/>
                <a:cs typeface="+mn-lt"/>
              </a:rPr>
              <a:t>ORDER BY Count DESC;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56BB9AF-ED12-2D1D-5476-AE4F4B63BBAE}"/>
              </a:ext>
            </a:extLst>
          </p:cNvPr>
          <p:cNvGraphicFramePr>
            <a:graphicFrameLocks noGrp="1"/>
          </p:cNvGraphicFramePr>
          <p:nvPr/>
        </p:nvGraphicFramePr>
        <p:xfrm>
          <a:off x="6839712" y="2346960"/>
          <a:ext cx="4133085" cy="33446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3334">
                  <a:extLst>
                    <a:ext uri="{9D8B030D-6E8A-4147-A177-3AD203B41FA5}">
                      <a16:colId xmlns:a16="http://schemas.microsoft.com/office/drawing/2014/main" val="3901743440"/>
                    </a:ext>
                  </a:extLst>
                </a:gridCol>
                <a:gridCol w="939751">
                  <a:extLst>
                    <a:ext uri="{9D8B030D-6E8A-4147-A177-3AD203B41FA5}">
                      <a16:colId xmlns:a16="http://schemas.microsoft.com/office/drawing/2014/main" val="3885182590"/>
                    </a:ext>
                  </a:extLst>
                </a:gridCol>
              </a:tblGrid>
              <a:tr h="377952">
                <a:tc>
                  <a:txBody>
                    <a:bodyPr/>
                    <a:lstStyle/>
                    <a:p>
                      <a:r>
                        <a:rPr lang="en-US"/>
                        <a:t>Landing Outcome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635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 attempt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734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Success (drone ship)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403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Failure (drone ship)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429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Success (ground pad)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432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Controlled (ocean)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740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Uncontrolled (ocean)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969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Failure (parachute)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23183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Precluded (drone ship)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24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2344841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93977"/>
            <a:ext cx="4856597" cy="462565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are located near coastal regions in Florida and California to reduce risk of catastrophic failures affecting human activities.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cs typeface="Calibri" panose="020F0502020204030204"/>
            </a:endParaRPr>
          </a:p>
          <a:p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Locations</a:t>
            </a:r>
          </a:p>
        </p:txBody>
      </p:sp>
      <p:pic>
        <p:nvPicPr>
          <p:cNvPr id="4" name="Picture 3" descr="A map of the united states&#10;&#10;Description automatically generated">
            <a:extLst>
              <a:ext uri="{FF2B5EF4-FFF2-40B4-BE49-F238E27FC236}">
                <a16:creationId xmlns:a16="http://schemas.microsoft.com/office/drawing/2014/main" id="{8F454206-2784-7BD0-7AB2-63324F9BA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896" y="1605767"/>
            <a:ext cx="6096000" cy="364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Outcomes</a:t>
            </a:r>
          </a:p>
        </p:txBody>
      </p:sp>
      <p:pic>
        <p:nvPicPr>
          <p:cNvPr id="4" name="Picture 3" descr="A map of the united states&#10;&#10;Description automatically generated">
            <a:extLst>
              <a:ext uri="{FF2B5EF4-FFF2-40B4-BE49-F238E27FC236}">
                <a16:creationId xmlns:a16="http://schemas.microsoft.com/office/drawing/2014/main" id="{C578738F-2109-33EE-F512-CFA6E3FC5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96" y="1468859"/>
            <a:ext cx="7034784" cy="428604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0D022E5-230D-0A82-E928-054AC359D9AE}"/>
              </a:ext>
            </a:extLst>
          </p:cNvPr>
          <p:cNvSpPr/>
          <p:nvPr/>
        </p:nvSpPr>
        <p:spPr>
          <a:xfrm>
            <a:off x="5529072" y="4023360"/>
            <a:ext cx="993648" cy="97536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5472BD-7DE4-3A59-B985-70E1F4546733}"/>
              </a:ext>
            </a:extLst>
          </p:cNvPr>
          <p:cNvCxnSpPr/>
          <p:nvPr/>
        </p:nvCxnSpPr>
        <p:spPr>
          <a:xfrm flipV="1">
            <a:off x="6522720" y="3828288"/>
            <a:ext cx="1658111" cy="4998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BAC7DDB-B2FC-B18F-5B2A-9054CE3AC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608" y="2398776"/>
            <a:ext cx="4309872" cy="2602992"/>
          </a:xfrm>
          <a:prstGeom prst="ellipse">
            <a:avLst/>
          </a:prstGeom>
          <a:ln w="63500" cap="rnd">
            <a:solidFill>
              <a:srgbClr val="0070C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20000"/>
            <a:ext cx="3586915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Notable locations shown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Railway (1.02KM)</a:t>
            </a:r>
          </a:p>
          <a:p>
            <a:pPr lvl="1">
              <a:lnSpc>
                <a:spcPct val="100000"/>
              </a:lnSpc>
              <a:spcBef>
                <a:spcPts val="1000"/>
              </a:spcBef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Roadway (0.59KM)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Coast (0.86KM)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Notable Proximate Locations</a:t>
            </a:r>
          </a:p>
        </p:txBody>
      </p:sp>
      <p:pic>
        <p:nvPicPr>
          <p:cNvPr id="2" name="Picture 1" descr="A line on a pink surface&#10;&#10;Description automatically generated">
            <a:extLst>
              <a:ext uri="{FF2B5EF4-FFF2-40B4-BE49-F238E27FC236}">
                <a16:creationId xmlns:a16="http://schemas.microsoft.com/office/drawing/2014/main" id="{8C818D84-ED72-00CA-47E7-0A6076C50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896" y="3680802"/>
            <a:ext cx="7912608" cy="27516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0070C0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Picture 3" descr="A map with a blue line&#10;&#10;Description automatically generated">
            <a:extLst>
              <a:ext uri="{FF2B5EF4-FFF2-40B4-BE49-F238E27FC236}">
                <a16:creationId xmlns:a16="http://schemas.microsoft.com/office/drawing/2014/main" id="{49D749D8-FF55-8523-FB42-9532EEDB4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164" y="1359750"/>
            <a:ext cx="7022592" cy="334123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6350" cap="sq">
            <a:solidFill>
              <a:srgbClr val="0070C0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41971006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3942197" cy="437572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experienced the highest proportion of successful landings, followed by CCAFS LC-40.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VAFB SLC-4E and CCAFS SLC-40 the lowest.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Sites: Successful Landings</a:t>
            </a:r>
          </a:p>
        </p:txBody>
      </p:sp>
      <p:pic>
        <p:nvPicPr>
          <p:cNvPr id="2" name="Picture 1" descr="A pie chart with numbers and a graph&#10;&#10;Description automatically generated">
            <a:extLst>
              <a:ext uri="{FF2B5EF4-FFF2-40B4-BE49-F238E27FC236}">
                <a16:creationId xmlns:a16="http://schemas.microsoft.com/office/drawing/2014/main" id="{0E37E6D9-73F6-C66F-0669-FF7AF3464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436" y="1371600"/>
            <a:ext cx="5482025" cy="494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2315" y="1825625"/>
            <a:ext cx="3547279" cy="437572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had the highest ratio of successful landings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Per-site Launch Success Ratio: High</a:t>
            </a:r>
          </a:p>
        </p:txBody>
      </p:sp>
      <p:pic>
        <p:nvPicPr>
          <p:cNvPr id="2" name="Picture 1" descr="A pie chart with a red and blue circle&#10;&#10;Description automatically generated">
            <a:extLst>
              <a:ext uri="{FF2B5EF4-FFF2-40B4-BE49-F238E27FC236}">
                <a16:creationId xmlns:a16="http://schemas.microsoft.com/office/drawing/2014/main" id="{71C36AC1-BF7D-C76B-A0E8-69287D7AC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568" y="1353312"/>
            <a:ext cx="6665249" cy="507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556377"/>
            <a:ext cx="10146438" cy="797370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With a payload mass between 3,000kg and 5,000kg, v1.1 boosters performed the worst.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the same payload range, B4 and B5 boosters had the best success rate, followed by FT.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Range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0D4E22-6EF0-66F0-B16F-EBD69CDD4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96" y="1410651"/>
            <a:ext cx="10509504" cy="401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through SpaceX API and Web scraping on Wikipedia.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Check data for null and remove all null value from data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32787913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10218" y="5404434"/>
            <a:ext cx="9940661" cy="12878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Of the algorithms tested,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DecisionTreeClassifier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was the most accurate.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A blue rectangular bars with white text&#10;&#10;Description automatically generated">
            <a:extLst>
              <a:ext uri="{FF2B5EF4-FFF2-40B4-BE49-F238E27FC236}">
                <a16:creationId xmlns:a16="http://schemas.microsoft.com/office/drawing/2014/main" id="{A7957749-A9B4-B6F9-2594-F59CACEEB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76" y="1382751"/>
            <a:ext cx="10661904" cy="384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606296"/>
            <a:ext cx="5527752" cy="423221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14 observations were correctly predicted as successful landings (true positive)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latin typeface="Abadi"/>
                <a:ea typeface="Calibri"/>
                <a:cs typeface="Calibri"/>
              </a:rPr>
              <a:t>3 observations were correctly predicted as failed landings (true negative)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latin typeface="Abadi"/>
                <a:ea typeface="Calibri"/>
                <a:cs typeface="Calibri"/>
              </a:rPr>
              <a:t>1 observation was incorrectly predicted as a successful landing (false positive)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latin typeface="Abadi"/>
                <a:ea typeface="Calibri"/>
                <a:cs typeface="Calibri"/>
              </a:rPr>
              <a:t>No observations were incorrectly predicted as a failed landing (false negative)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ea typeface="Calibri"/>
              <a:cs typeface="Calibr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0FDD07-9946-F04D-A40E-0E7A35F55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364" y="1444752"/>
            <a:ext cx="4988136" cy="424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524681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Success rates increase over time, across all factors, which indicates continuous and incremental operational improvements and technological advancements.</a:t>
            </a:r>
            <a:endParaRPr lang="en-US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Different orbits have varying success rates, with ES-L1, SSO, HEO, and GEO showing consistently successful outcomes.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Launch site was a highly predictive factor, with KSC LC-39A being a top performer, closely followed by CCAFS LC-40. 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Many of the predictive models evaluated were able to predict landing outcome with an acceptable level of accuracy. In the testing performed,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DecisionTreeClassifier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produced best results with high accuracy, precision, and recall. 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Sources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SpaceX API</a:t>
            </a:r>
          </a:p>
          <a:p>
            <a:pPr lvl="2"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§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Collected Data: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dataset_part_1.csv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Wikipedia: List of Falcon 9 and Falcon Heavy launches (June 2021)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after wrangling: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dataset_part_2.csv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Geographical data: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spacex_launch_geo.csv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data source: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spacex_launch_dash.csv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656947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7818" y="1394109"/>
            <a:ext cx="10515600" cy="494504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using a combination of retrieval techniques: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 requests against various SpaceX API endpoints: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Initial launch data was obtained from: 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v4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/launches/past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Additional data was backfilled from:</a:t>
            </a:r>
          </a:p>
          <a:p>
            <a:pPr marL="1520825" indent="-174625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v4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/rockets</a:t>
            </a:r>
          </a:p>
          <a:p>
            <a:pPr marL="1520825" indent="-174625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v4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/launchpads</a:t>
            </a:r>
          </a:p>
          <a:p>
            <a:pPr marL="1520825" indent="-174625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v4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/payloads</a:t>
            </a:r>
          </a:p>
          <a:p>
            <a:pPr marL="1520825" indent="-174625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v4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/cores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Tabular data from the List of Falcon 9 and Falcon Heavy launches Wikipedia page.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initial data was obtained from the `/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v4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/launches/past` API endpoint.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Additional data was backfilled from the `rocket`, `launchpad`, `payloads`, and `cores` API endpoints, for records with extant corresponding IDs. 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dirty="0">
                <a:hlinkClick r:id="rId4"/>
              </a:rPr>
              <a:t>GitHub Link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77B2C730-4968-4BFA-8888-2F9F3A296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7487" y="1398758"/>
            <a:ext cx="5540944" cy="510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/>
        </p:nvSpPr>
        <p:spPr>
          <a:xfrm>
            <a:off x="828220" y="1463428"/>
            <a:ext cx="3932238" cy="456749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Web scraping workflow: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Send HTTP Get to Falcon 9 Launch page at Wikipedia, to retrieve the HTML source</a:t>
            </a:r>
            <a:endParaRPr lang="en-US" sz="1800" dirty="0">
              <a:solidFill>
                <a:schemeClr val="accent3">
                  <a:lumMod val="25000"/>
                </a:schemeClr>
              </a:solidFill>
              <a:cs typeface="Calibr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 a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object to extract the tables containing launch data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Populate a Pandas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using the extracted columns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  <a:hlinkClick r:id="rId4"/>
            </a:endParaRPr>
          </a:p>
          <a:p>
            <a:pPr marL="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hlinkClick r:id="rId4"/>
              </a:rPr>
              <a:t>GitHub Link</a:t>
            </a:r>
            <a:endParaRPr lang="en-US" sz="2000" dirty="0"/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pic>
        <p:nvPicPr>
          <p:cNvPr id="8" name="Picture 7" descr="A diagram of a flowchart">
            <a:extLst>
              <a:ext uri="{FF2B5EF4-FFF2-40B4-BE49-F238E27FC236}">
                <a16:creationId xmlns:a16="http://schemas.microsoft.com/office/drawing/2014/main" id="{A6197049-0455-C07D-B72A-59D389CFD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5905" y="1833605"/>
            <a:ext cx="6096000" cy="353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Goals: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 Exploratory Data Analysis (EDA) to find patterns in the data.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Determine the labels for training supervised models.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Steps: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missing values as a percentage of each attribute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Identify column types, numerical or categorical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launches per Launch Site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distribution of Orbit type in the data set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outcomes, and group them by binary outcome (success or failure)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Store outcome as "Class" label, to be used as target value in training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hlinkClick r:id="rId2"/>
              </a:rPr>
              <a:t>GitHub Link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2" name="Picture 1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9EA222EA-DE7D-6453-248C-47FCA951C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3914" y="2006537"/>
            <a:ext cx="206692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relationships to gain insight into the importance of each variable:</a:t>
            </a:r>
            <a:endParaRPr lang="en-US" sz="1800" dirty="0">
              <a:solidFill>
                <a:schemeClr val="accent3">
                  <a:lumMod val="25000"/>
                </a:schemeClr>
              </a:solidFill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and Outcome</a:t>
            </a: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and Launch Site</a:t>
            </a: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and Launch Site</a:t>
            </a: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and Outcome</a:t>
            </a: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and Orbit</a:t>
            </a: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and Orbit</a:t>
            </a:r>
          </a:p>
          <a:p>
            <a:pPr lvl="1">
              <a:lnSpc>
                <a:spcPct val="100000"/>
              </a:lnSpc>
              <a:spcBef>
                <a:spcPts val="700"/>
              </a:spcBef>
              <a:buFont typeface="Courier New" panose="020B0604020202020204" pitchFamily="34" charset="0"/>
              <a:buChar char="o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Yearly success rate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Expand categorical variables into "dummy" columns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Convert numerical columns into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urier New"/>
                <a:cs typeface="Courier New"/>
              </a:rPr>
              <a:t>float64</a:t>
            </a: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hlinkClick r:id="rId2"/>
              </a:rPr>
              <a:t>GitHub Link</a:t>
            </a:r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8" name="Picture 7" descr="A graph of flight number&#10;&#10;Description automatically generated">
            <a:extLst>
              <a:ext uri="{FF2B5EF4-FFF2-40B4-BE49-F238E27FC236}">
                <a16:creationId xmlns:a16="http://schemas.microsoft.com/office/drawing/2014/main" id="{0673AA24-4E50-1D2A-3388-566418977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076" y="2338103"/>
            <a:ext cx="4523232" cy="16551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95E48B-2DCB-77B4-F845-DEB43A44D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1672" y="2501171"/>
            <a:ext cx="4517136" cy="16855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 descr="A graph of a bar graph&#10;&#10;Description automatically generated">
            <a:extLst>
              <a:ext uri="{FF2B5EF4-FFF2-40B4-BE49-F238E27FC236}">
                <a16:creationId xmlns:a16="http://schemas.microsoft.com/office/drawing/2014/main" id="{5BFFEAB1-9DD9-7DA0-AD6F-4307C33D8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4832" y="2693195"/>
            <a:ext cx="4523232" cy="16551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" name="Picture 1" descr="A graph of flight number&#10;&#10;Description automatically generated">
            <a:extLst>
              <a:ext uri="{FF2B5EF4-FFF2-40B4-BE49-F238E27FC236}">
                <a16:creationId xmlns:a16="http://schemas.microsoft.com/office/drawing/2014/main" id="{4DBE1EB0-23D3-7008-D3E2-B5EA553390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8320" y="4735355"/>
            <a:ext cx="5327904" cy="16971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 descr="A graph of a load mass&#10;&#10;Description automatically generated">
            <a:extLst>
              <a:ext uri="{FF2B5EF4-FFF2-40B4-BE49-F238E27FC236}">
                <a16:creationId xmlns:a16="http://schemas.microsoft.com/office/drawing/2014/main" id="{36B332C9-F43E-F369-F0C6-D9EFDE198C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4516" y="3121439"/>
            <a:ext cx="4523232" cy="15801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 descr="A graph showing the growth of a company&#10;&#10;Description automatically generated">
            <a:extLst>
              <a:ext uri="{FF2B5EF4-FFF2-40B4-BE49-F238E27FC236}">
                <a16:creationId xmlns:a16="http://schemas.microsoft.com/office/drawing/2014/main" id="{E0821C49-16A3-7FB2-485D-88951A0B06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8020" y="3633503"/>
            <a:ext cx="4523232" cy="168547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&#65279;<?xml version="1.0" encoding="utf-8"?><Relationships xmlns="http://schemas.openxmlformats.org/package/2006/relationships"><Relationship Type="http://schemas.openxmlformats.org/officeDocument/2006/relationships/customXmlProps" Target="/customXml/itemProps1.xml" Id="rId1" /></Relationships>
</file>

<file path=customXml/_rels/item2.xml.rels>&#65279;<?xml version="1.0" encoding="utf-8"?><Relationships xmlns="http://schemas.openxmlformats.org/package/2006/relationships"><Relationship Type="http://schemas.openxmlformats.org/officeDocument/2006/relationships/customXmlProps" Target="/customXml/itemProps2.xml" Id="rId1" /></Relationships>
</file>

<file path=customXml/_rels/item3.xml.rels>&#65279;<?xml version="1.0" encoding="utf-8"?><Relationships xmlns="http://schemas.openxmlformats.org/package/2006/relationships"><Relationship Type="http://schemas.openxmlformats.org/officeDocument/2006/relationships/customXmlProps" Target="/customXml/itemProps3.xml" Id="rId1" 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</TotalTime>
  <Words>2235</Words>
  <Application>Microsoft Office PowerPoint</Application>
  <PresentationFormat>Widescreen</PresentationFormat>
  <Paragraphs>392</Paragraphs>
  <Slides>45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Abadi</vt:lpstr>
      <vt:lpstr>Arial</vt:lpstr>
      <vt:lpstr>Calibri</vt:lpstr>
      <vt:lpstr>Courier New</vt:lpstr>
      <vt:lpstr>IBM Plex Mono SemiBold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Pawan Mehra</cp:lastModifiedBy>
  <cp:revision>204</cp:revision>
  <dcterms:created xsi:type="dcterms:W3CDTF">2021-04-29T18:58:34Z</dcterms:created>
  <dcterms:modified xsi:type="dcterms:W3CDTF">2025-01-14T11:07:13Z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